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6"/>
  </p:notesMasterIdLst>
  <p:sldIdLst>
    <p:sldId id="256" r:id="rId5"/>
  </p:sldIdLst>
  <p:sldSz cx="28800425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0" userDrawn="1">
          <p15:clr>
            <a:srgbClr val="A4A3A4"/>
          </p15:clr>
        </p15:guide>
        <p15:guide id="2" pos="8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16476-112A-4EA4-AB93-DBFCBEC717B5}" v="2" dt="2025-11-28T15:11:01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536" autoAdjust="0"/>
    <p:restoredTop sz="94118" autoAdjust="0"/>
  </p:normalViewPr>
  <p:slideViewPr>
    <p:cSldViewPr snapToGrid="0" showGuides="1">
      <p:cViewPr>
        <p:scale>
          <a:sx n="20" d="100"/>
          <a:sy n="20" d="100"/>
        </p:scale>
        <p:origin x="1728" y="-2152"/>
      </p:cViewPr>
      <p:guideLst>
        <p:guide orient="horz" pos="13610"/>
        <p:guide pos="8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rdes Barbosa" userId="8ccc19b5-ac36-47dd-ab88-c577ec7180ce" providerId="ADAL" clId="{306AEE38-DF23-478A-BAF2-DA4E2D80EF0B}"/>
    <pc:docChg chg="modSld">
      <pc:chgData name="Lurdes Barbosa" userId="8ccc19b5-ac36-47dd-ab88-c577ec7180ce" providerId="ADAL" clId="{306AEE38-DF23-478A-BAF2-DA4E2D80EF0B}" dt="2025-11-28T15:11:59.477" v="24" actId="6549"/>
      <pc:docMkLst>
        <pc:docMk/>
      </pc:docMkLst>
      <pc:sldChg chg="modSp mod">
        <pc:chgData name="Lurdes Barbosa" userId="8ccc19b5-ac36-47dd-ab88-c577ec7180ce" providerId="ADAL" clId="{306AEE38-DF23-478A-BAF2-DA4E2D80EF0B}" dt="2025-11-28T15:11:59.477" v="24" actId="6549"/>
        <pc:sldMkLst>
          <pc:docMk/>
          <pc:sldMk cId="2486875898" sldId="256"/>
        </pc:sldMkLst>
        <pc:spChg chg="mod">
          <ac:chgData name="Lurdes Barbosa" userId="8ccc19b5-ac36-47dd-ab88-c577ec7180ce" providerId="ADAL" clId="{306AEE38-DF23-478A-BAF2-DA4E2D80EF0B}" dt="2025-11-28T15:11:59.477" v="24" actId="6549"/>
          <ac:spMkLst>
            <pc:docMk/>
            <pc:sldMk cId="2486875898" sldId="256"/>
            <ac:spMk id="8" creationId="{95C290CC-7F1D-CA31-A414-4748B834945D}"/>
          </ac:spMkLst>
        </pc:spChg>
        <pc:spChg chg="mod">
          <ac:chgData name="Lurdes Barbosa" userId="8ccc19b5-ac36-47dd-ab88-c577ec7180ce" providerId="ADAL" clId="{306AEE38-DF23-478A-BAF2-DA4E2D80EF0B}" dt="2025-11-28T15:11:35.283" v="19" actId="255"/>
          <ac:spMkLst>
            <pc:docMk/>
            <pc:sldMk cId="2486875898" sldId="256"/>
            <ac:spMk id="10" creationId="{00D32453-C92A-BBAC-6AFC-91D2E74DBA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0475" y="857250"/>
            <a:ext cx="1543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1pPr>
    <a:lvl2pPr marL="112475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2pPr>
    <a:lvl3pPr marL="224950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3pPr>
    <a:lvl4pPr marL="3374262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4pPr>
    <a:lvl5pPr marL="449901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5pPr>
    <a:lvl6pPr marL="562377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6pPr>
    <a:lvl7pPr marL="674852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7pPr>
    <a:lvl8pPr marL="787327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8pPr>
    <a:lvl9pPr marL="899803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0475" y="857250"/>
            <a:ext cx="1543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870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03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1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62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8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6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48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53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21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42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00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11/28/2025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71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55;p5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FC216A2A-5FD9-8069-CB4B-C452833625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578" b="69683"/>
          <a:stretch/>
        </p:blipFill>
        <p:spPr>
          <a:xfrm>
            <a:off x="0" y="39163357"/>
            <a:ext cx="28800425" cy="40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20335" y="2423856"/>
            <a:ext cx="22511314" cy="2234934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6F033524-4B11-7F4C-6E2A-A5B58E6C1EDC}"/>
              </a:ext>
            </a:extLst>
          </p:cNvPr>
          <p:cNvSpPr txBox="1"/>
          <p:nvPr/>
        </p:nvSpPr>
        <p:spPr>
          <a:xfrm>
            <a:off x="3331649" y="9453678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t-PT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LÍDER DO CONSÓRCIO</a:t>
            </a:r>
          </a:p>
          <a:p>
            <a:r>
              <a:rPr lang="pt-PT" sz="4400" b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Altri Florestal</a:t>
            </a:r>
            <a:endParaRPr lang="pt-PT" sz="4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8214D102-B53D-41C4-63E1-7024C4F89881}"/>
              </a:ext>
            </a:extLst>
          </p:cNvPr>
          <p:cNvSpPr txBox="1"/>
          <p:nvPr/>
        </p:nvSpPr>
        <p:spPr>
          <a:xfrm>
            <a:off x="3331649" y="11418206"/>
            <a:ext cx="21600000" cy="5740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DA AGENDA</a:t>
            </a:r>
          </a:p>
          <a:p>
            <a:pPr algn="just"/>
            <a:r>
              <a:rPr lang="pt-PT" sz="4400" kern="10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Agenda Transform é uma iniciativa nacional única que visa desencadear a transformação estrutural do setor florestal português, intervindo de forma concertada em toda a cadeia de valor. Materializa-se em 28 projetos colaborativos, mobilizadores e complementares entre si, dos quais irão resultar novos produtos, processos e serviços, suportados em tecnologias digitais, com elevado grau de inovação, que contribuirão para uma gestão florestal mais sustentável e para a melhoria da eficiência das empresas, garantindo uma maior ligação aos mercados e consumidores.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F10B08B-DCC0-827F-5800-5AC02A12737B}"/>
              </a:ext>
            </a:extLst>
          </p:cNvPr>
          <p:cNvSpPr txBox="1"/>
          <p:nvPr/>
        </p:nvSpPr>
        <p:spPr>
          <a:xfrm>
            <a:off x="3331649" y="21732544"/>
            <a:ext cx="21600000" cy="32934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 DA AGENDA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OG1.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Inovar nas práticas de circularidade e resiliência nas cadeias de valor florestais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OG2.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Impulsionar a transformação digital das cadeias de valor de base florestal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OG3.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Reforçar o papel das florestas para o objetivo da neutralidade de carbono</a:t>
            </a:r>
            <a:endParaRPr lang="en-PT" sz="4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F7C6D59-F492-9703-E290-497B90B61103}"/>
              </a:ext>
            </a:extLst>
          </p:cNvPr>
          <p:cNvSpPr txBox="1"/>
          <p:nvPr/>
        </p:nvSpPr>
        <p:spPr>
          <a:xfrm>
            <a:off x="3285888" y="19721629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DA AGENDA</a:t>
            </a:r>
          </a:p>
          <a:p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129.259.945,65€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5C290CC-7F1D-CA31-A414-4748B834945D}"/>
              </a:ext>
            </a:extLst>
          </p:cNvPr>
          <p:cNvSpPr txBox="1"/>
          <p:nvPr/>
        </p:nvSpPr>
        <p:spPr>
          <a:xfrm>
            <a:off x="3331649" y="36863902"/>
            <a:ext cx="21600000" cy="27392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DO BENEFICIÁRIO</a:t>
            </a:r>
          </a:p>
          <a:p>
            <a:r>
              <a:rPr lang="en-GB" sz="5400" b="1" dirty="0">
                <a:latin typeface="Roboto" panose="02000000000000000000" pitchFamily="2" charset="0"/>
                <a:ea typeface="Roboto" panose="02000000000000000000" pitchFamily="2" charset="0"/>
              </a:rPr>
              <a:t>2.061.815,93 €</a:t>
            </a:r>
          </a:p>
          <a:p>
            <a:pPr>
              <a:spcAft>
                <a:spcPts val="3600"/>
              </a:spcAft>
            </a:pPr>
            <a:endParaRPr lang="en-PT" sz="4400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B413E31-2E67-71F5-6973-3B463CB55398}"/>
              </a:ext>
            </a:extLst>
          </p:cNvPr>
          <p:cNvSpPr txBox="1"/>
          <p:nvPr/>
        </p:nvSpPr>
        <p:spPr>
          <a:xfrm>
            <a:off x="3331649" y="6916381"/>
            <a:ext cx="16385101" cy="23173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t-PT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  <a:p>
            <a:pPr algn="l"/>
            <a:r>
              <a:rPr lang="pt-PT" sz="440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TransForm - Transformação digital do setor florestal para uma economia resiliente e hipocarbónica</a:t>
            </a:r>
            <a:endParaRPr lang="en-PT" sz="44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0D32453-C92A-BBAC-6AFC-91D2E74DBA00}"/>
              </a:ext>
            </a:extLst>
          </p:cNvPr>
          <p:cNvSpPr txBox="1"/>
          <p:nvPr/>
        </p:nvSpPr>
        <p:spPr>
          <a:xfrm>
            <a:off x="3353421" y="35084166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BENEFICIÁRIA</a:t>
            </a:r>
          </a:p>
          <a:p>
            <a:r>
              <a:rPr lang="pt-PT" sz="5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Forestis</a:t>
            </a:r>
            <a:endParaRPr lang="en-PT" sz="54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F719B40-5451-EFE7-F053-C79CAD7F9ABB}"/>
              </a:ext>
            </a:extLst>
          </p:cNvPr>
          <p:cNvSpPr txBox="1"/>
          <p:nvPr/>
        </p:nvSpPr>
        <p:spPr>
          <a:xfrm>
            <a:off x="3353421" y="17476324"/>
            <a:ext cx="21600000" cy="10514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800" b="1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início</a:t>
            </a:r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pt-PT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23-07-2022 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assinatura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termo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aceitação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257850F-39DE-5F2E-57EC-F6FE988C2813}"/>
              </a:ext>
            </a:extLst>
          </p:cNvPr>
          <p:cNvSpPr txBox="1"/>
          <p:nvPr/>
        </p:nvSpPr>
        <p:spPr>
          <a:xfrm>
            <a:off x="3353421" y="25129317"/>
            <a:ext cx="21600000" cy="9059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 ESPERADOS DA AGENDA</a:t>
            </a:r>
          </a:p>
          <a:p>
            <a:pPr algn="just">
              <a:spcAft>
                <a:spcPts val="1200"/>
              </a:spcAft>
            </a:pPr>
            <a:r>
              <a:rPr lang="pt-PT" sz="4400" kern="10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Agenda Transform irão resultar 11 Produtos, Processos e Serviços (PPS):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Biofertilizantes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PPS2.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Bioquímicos: Ácido acético e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furfural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partir de fontes renováveis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PPS3.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Materiais reciclados e ecológicos à base de madeira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PPS4.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Eco-design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mobiliário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PPS5.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Equipamentos com reduzida emissão de carbono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PPS6.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Serviços</a:t>
            </a:r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especializados para a gestão florestal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PPS7.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Serviços data-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driven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apoio à decisão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PPS8.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4HUB: Plataformas digitais e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hubs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formação para o setor florestal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PPS9.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Moldes para embalagens sustentáveis e biodegradáveis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PPS10.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Indústria e logística sustentáveis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PPS11.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Cadeias de valor de produtos florestais não lenhosos</a:t>
            </a:r>
          </a:p>
          <a:p>
            <a:pPr algn="just"/>
            <a:endParaRPr lang="pt-PT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9ACC98D-38F6-7D90-18A5-CECF2A9CD328}"/>
              </a:ext>
            </a:extLst>
          </p:cNvPr>
          <p:cNvSpPr txBox="1"/>
          <p:nvPr/>
        </p:nvSpPr>
        <p:spPr>
          <a:xfrm>
            <a:off x="3353422" y="18527805"/>
            <a:ext cx="21599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fim</a:t>
            </a:r>
            <a:r>
              <a:rPr lang="pt-PT" sz="4400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pt-PT" sz="4400" cap="all" dirty="0">
                <a:latin typeface="Roboto" panose="02000000000000000000" pitchFamily="2" charset="0"/>
                <a:ea typeface="Roboto" panose="02000000000000000000" pitchFamily="2" charset="0"/>
              </a:rPr>
              <a:t>30-06-2026</a:t>
            </a:r>
            <a:endParaRPr lang="en-GB" sz="4400" cap="al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4C49BF-EA45-C508-2E61-CB2CDCAD360D}"/>
              </a:ext>
            </a:extLst>
          </p:cNvPr>
          <p:cNvSpPr/>
          <p:nvPr/>
        </p:nvSpPr>
        <p:spPr>
          <a:xfrm>
            <a:off x="22383750" y="40347900"/>
            <a:ext cx="6397625" cy="5386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E397D57B-DB18-CBA0-32B9-A001DD0C3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6597" y="40623896"/>
            <a:ext cx="4631929" cy="2379223"/>
          </a:xfrm>
          <a:prstGeom prst="rect">
            <a:avLst/>
          </a:prstGeom>
          <a:noFill/>
        </p:spPr>
      </p:pic>
      <p:pic>
        <p:nvPicPr>
          <p:cNvPr id="15" name="Imagem 14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F31D1593-7861-CA63-B44B-2B401A302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9313" y="6485538"/>
            <a:ext cx="4614108" cy="46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9724CE85F394DB08D538D6F428EA0" ma:contentTypeVersion="13" ma:contentTypeDescription="Create a new document." ma:contentTypeScope="" ma:versionID="904c033716b7c72722f6e90f5be6e3ef">
  <xsd:schema xmlns:xsd="http://www.w3.org/2001/XMLSchema" xmlns:xs="http://www.w3.org/2001/XMLSchema" xmlns:p="http://schemas.microsoft.com/office/2006/metadata/properties" xmlns:ns2="f0a260b8-dafb-4320-af15-346371ec74f4" xmlns:ns3="7e45a6c7-ee3e-47ec-b30b-11fa474bdd81" targetNamespace="http://schemas.microsoft.com/office/2006/metadata/properties" ma:root="true" ma:fieldsID="31ee1d1d5892ceac26d5e8c010618a9d" ns2:_="" ns3:_="">
    <xsd:import namespace="f0a260b8-dafb-4320-af15-346371ec74f4"/>
    <xsd:import namespace="7e45a6c7-ee3e-47ec-b30b-11fa474bdd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260b8-dafb-4320-af15-346371ec74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d9d5689-8ccc-413f-9fc5-4b55da968d8b}" ma:internalName="TaxCatchAll" ma:showField="CatchAllData" ma:web="f0a260b8-dafb-4320-af15-346371ec7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5a6c7-ee3e-47ec-b30b-11fa474bd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055da6b-6cc5-4cbd-96be-437f9b4cb4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a260b8-dafb-4320-af15-346371ec74f4" xsi:nil="true"/>
    <lcf76f155ced4ddcb4097134ff3c332f xmlns="7e45a6c7-ee3e-47ec-b30b-11fa474bdd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B691B7-FAF0-4514-9FF3-C65996E13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A9869D-D1B6-46FF-A6B2-DE9B9C3C4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260b8-dafb-4320-af15-346371ec74f4"/>
    <ds:schemaRef ds:uri="7e45a6c7-ee3e-47ec-b30b-11fa474bd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B6430-FFDA-431F-B23A-C407965F219F}">
  <ds:schemaRefs>
    <ds:schemaRef ds:uri="http://schemas.microsoft.com/office/2006/documentManagement/types"/>
    <ds:schemaRef ds:uri="675ebd9c-731b-4c87-90fe-a6b4fe2ce60a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96cbdbe0-70d1-4911-9f10-a364ddaed9f4"/>
    <ds:schemaRef ds:uri="http://www.w3.org/XML/1998/namespace"/>
    <ds:schemaRef ds:uri="http://schemas.openxmlformats.org/package/2006/metadata/core-properties"/>
    <ds:schemaRef ds:uri="http://purl.org/dc/elements/1.1/"/>
    <ds:schemaRef ds:uri="f0a260b8-dafb-4320-af15-346371ec74f4"/>
    <ds:schemaRef ds:uri="7e45a6c7-ee3e-47ec-b30b-11fa474bdd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448</TotalTime>
  <Words>299</Words>
  <Application>Microsoft Office PowerPoint</Application>
  <PresentationFormat>Personalizados</PresentationFormat>
  <Paragraphs>32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Lurdes Barbosa</cp:lastModifiedBy>
  <cp:revision>12</cp:revision>
  <cp:lastPrinted>2023-01-04T17:25:44Z</cp:lastPrinted>
  <dcterms:created xsi:type="dcterms:W3CDTF">2023-01-04T14:38:01Z</dcterms:created>
  <dcterms:modified xsi:type="dcterms:W3CDTF">2025-11-28T15:12:02Z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0x010100DC89724CE85F394DB08D538D6F428EA0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2023-07-04T08:56:08Z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d6865b8b-5283-4ee6-814a-a15864a562b4</vt:lpwstr>
  </property>
  <property fmtid="{D5CDD505-2E9C-101B-9397-08002B2CF9AE}" pid="9" name="MSIP_Label_ea60d57e-af5b-4752-ac57-3e4f28ca11dc_ContentBits">
    <vt:lpwstr>0</vt:lpwstr>
  </property>
</Properties>
</file>